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78" r:id="rId3"/>
    <p:sldId id="256" r:id="rId4"/>
    <p:sldId id="279" r:id="rId5"/>
    <p:sldId id="257" r:id="rId7"/>
    <p:sldId id="289" r:id="rId8"/>
    <p:sldId id="261" r:id="rId9"/>
    <p:sldId id="283" r:id="rId10"/>
    <p:sldId id="285" r:id="rId11"/>
    <p:sldId id="290" r:id="rId12"/>
    <p:sldId id="286" r:id="rId13"/>
    <p:sldId id="281" r:id="rId1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3" Type="http://schemas.openxmlformats.org/officeDocument/2006/relationships/tags" Target="../tags/tag1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>
            <a:spLocks noGrp="1"/>
          </p:cNvSpPr>
          <p:nvPr/>
        </p:nvSpPr>
        <p:spPr>
          <a:xfrm>
            <a:off x="3175" y="507365"/>
            <a:ext cx="12185650" cy="906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特殊时期在线学习指南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129" y="1596770"/>
            <a:ext cx="11150600" cy="4661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年伊始的这场突如其来的疫情牵动了全国人民的心，医护人员夜以继日地奋战在救治工作第一线，已有多所高校发布了推迟开学的公告。为减少疫情对我校师生教学、学习、生活的影响，我们提出此预案，充分利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上海政法学院网上教学平台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不开学、先开课，尽量保证教学活动的正常开展，共同打好这场“抗疫战”！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在疫情期间，上海政法学院网上教学平台将为全校师生提供在线教学服务，包括线上学习（观看教学视频、答疑、作业、测验等）、观看速课（微视频）学习、同步课堂学习、直播学习和相关技术服务，旨在利用电脑、手机、网络等现有设备开展教学活动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上海政法学院网上教学平台包含电脑端（网址：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http://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shzfxy.fanya.chaoxing.com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）和手机端（学习通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）两部分，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电脑端和手机端可自动实现资源、数据、功能同步，有效保证师生使用习惯的一致性。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上海政法学院网上教学平台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已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无缝对接超星电子图书、电子期刊、学术视频等数据库，为教师备课、学生拓展学习提供资源支撑。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4" y="859155"/>
            <a:ext cx="11556537" cy="10407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教师如果开启直播教学，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学生可在消息中点击直播，进入直播界面，可以观看直播并进行文字互动，如果教师选择了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允许回看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，可以在直播结束后，回看直播内容。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059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在线学习方式四：直播学习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1940" y="1899920"/>
            <a:ext cx="2368550" cy="4867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899920"/>
            <a:ext cx="2536825" cy="4866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545" y="1899920"/>
            <a:ext cx="2419350" cy="4860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050" y="2966720"/>
            <a:ext cx="121932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上海政法学院网上教学平台</a:t>
            </a:r>
            <a:endParaRPr lang="zh-CN" altLang="en-US" sz="36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为特殊时期在线教学提供支持！</a:t>
            </a:r>
            <a:endParaRPr lang="zh-CN" altLang="en-US" sz="36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爆炸形 2 6"/>
          <p:cNvSpPr/>
          <p:nvPr/>
        </p:nvSpPr>
        <p:spPr>
          <a:xfrm>
            <a:off x="9683750" y="95250"/>
            <a:ext cx="2446020" cy="165925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电脑端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" name="图片 8" descr="C:\Users\asus\Desktop\1.png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220075" y="3600450"/>
            <a:ext cx="3608705" cy="21329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矩形 1"/>
          <p:cNvSpPr/>
          <p:nvPr/>
        </p:nvSpPr>
        <p:spPr>
          <a:xfrm>
            <a:off x="2905125" y="5333365"/>
            <a:ext cx="479425" cy="24003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箭头连接符 2"/>
          <p:cNvCxnSpPr>
            <a:endCxn id="2" idx="1"/>
          </p:cNvCxnSpPr>
          <p:nvPr/>
        </p:nvCxnSpPr>
        <p:spPr>
          <a:xfrm>
            <a:off x="2524125" y="5277485"/>
            <a:ext cx="381000" cy="1758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63245" y="890270"/>
            <a:ext cx="922274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</a:rPr>
              <a:t>方法1、打开</a:t>
            </a:r>
            <a:r>
              <a:rPr lang="zh-CN" altLang="en-US" b="1">
                <a:solidFill>
                  <a:srgbClr val="FF0000"/>
                </a:solidFill>
              </a:rPr>
              <a:t>上海政法学院官网，</a:t>
            </a:r>
            <a:r>
              <a:rPr lang="zh-CN" altLang="en-US" b="1">
                <a:solidFill>
                  <a:schemeClr val="tx1"/>
                </a:solidFill>
              </a:rPr>
              <a:t>在下方找到“课程中心”，点击进入，使用学号登录，密码第一次登陆为：</a:t>
            </a:r>
            <a:r>
              <a:rPr lang="en-US" altLang="zh-CN" b="1">
                <a:solidFill>
                  <a:schemeClr val="tx1"/>
                </a:solidFill>
              </a:rPr>
              <a:t>123456.</a:t>
            </a:r>
            <a:r>
              <a:rPr lang="zh-CN" altLang="en-US" b="1">
                <a:solidFill>
                  <a:schemeClr val="tx1"/>
                </a:solidFill>
              </a:rPr>
              <a:t>然后点击“教学空间”即可；</a:t>
            </a:r>
            <a:endParaRPr lang="zh-CN" altLang="en-US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</a:rPr>
              <a:t>方法2、直接输入网址</a:t>
            </a:r>
            <a:r>
              <a:rPr lang="en-US" altLang="zh-CN" b="1">
                <a:solidFill>
                  <a:schemeClr val="tx1"/>
                </a:solidFill>
              </a:rPr>
              <a:t>http://shzfxy.fanya.chaoxing.com</a:t>
            </a:r>
            <a:r>
              <a:rPr lang="zh-CN" altLang="en-US" b="1">
                <a:solidFill>
                  <a:schemeClr val="tx1"/>
                </a:solidFill>
              </a:rPr>
              <a:t>，使用学号登录，然后点击“教学空间”即可。</a:t>
            </a:r>
            <a:endParaRPr lang="zh-CN" altLang="en-US" b="1">
              <a:solidFill>
                <a:schemeClr val="tx1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rPr>
              <a:t>登陆后：</a:t>
            </a:r>
            <a:r>
              <a:rPr lang="zh-CN" altLang="en-US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+mn-ea"/>
              </a:rPr>
              <a:t>可以在账号管理里面绑定手机号；方便移动端直接手机号验证码登陆即可</a:t>
            </a:r>
            <a:endParaRPr lang="zh-CN" altLang="en-US" b="1" dirty="0">
              <a:solidFill>
                <a:srgbClr val="FF0000"/>
              </a:solidFill>
              <a:latin typeface="+mj-lt"/>
              <a:ea typeface="+mj-ea"/>
              <a:cs typeface="+mj-cs"/>
              <a:sym typeface="+mn-ea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若之前使用学号登陆过，按照之前方式登陆，忽略此步骤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b="1" dirty="0">
              <a:solidFill>
                <a:srgbClr val="FF0000"/>
              </a:solidFill>
              <a:latin typeface="+mj-lt"/>
              <a:ea typeface="+mj-ea"/>
              <a:cs typeface="+mj-cs"/>
              <a:sym typeface="+mn-ea"/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45" y="3472815"/>
            <a:ext cx="6662420" cy="23882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爆炸形 2 6"/>
          <p:cNvSpPr/>
          <p:nvPr/>
        </p:nvSpPr>
        <p:spPr>
          <a:xfrm>
            <a:off x="9820275" y="95250"/>
            <a:ext cx="2309495" cy="156400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手机端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820" y="878840"/>
            <a:ext cx="6869430" cy="67500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手机上下载并安装学习通APP：</a:t>
            </a:r>
            <a:b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扫描右方二维码或在手机应用市场中搜索“学习通”进行下载。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pic>
        <p:nvPicPr>
          <p:cNvPr id="3" name="图片 8" descr="C:\Users\Administrator\Desktop\学习通二维码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2815" y="93345"/>
            <a:ext cx="1460500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标题 11"/>
          <p:cNvSpPr>
            <a:spLocks noGrp="1"/>
          </p:cNvSpPr>
          <p:nvPr/>
        </p:nvSpPr>
        <p:spPr>
          <a:xfrm>
            <a:off x="336550" y="1513205"/>
            <a:ext cx="11489055" cy="1043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登录方式：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点击右下方的“我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进入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登录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页面，选择“其它登陆方式”，机构登陆，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（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学校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/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单位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: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输入并</a:t>
            </a:r>
            <a:r>
              <a:rPr lang="zh-CN" altLang="en-US" sz="16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选择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下拉提示的上海大学；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账号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： 学号 ；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密码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：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123456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）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  <a:sym typeface="+mn-ea"/>
            </a:endParaRPr>
          </a:p>
        </p:txBody>
      </p:sp>
      <p:pic>
        <p:nvPicPr>
          <p:cNvPr id="13" name="图片 12" descr="C:\Users\asus\Desktop\微信图片_20200129112015.jpg微信图片_202001291120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95563" y="3322638"/>
            <a:ext cx="1973580" cy="3510280"/>
          </a:xfrm>
          <a:prstGeom prst="rect">
            <a:avLst/>
          </a:prstGeom>
          <a:ln w="12700" cmpd="sng">
            <a:solidFill>
              <a:schemeClr val="accent1"/>
            </a:solidFill>
            <a:prstDash val="solid"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5735" y="3322320"/>
            <a:ext cx="202247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5" name="图片 14" descr="C:\Users\asus\Desktop\微信图片_20200129112010.jpg微信图片_202001291120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56505" y="3322320"/>
            <a:ext cx="196405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6" name="图片 15" descr="C:\Users\asus\Desktop\微信图片_20200129112018.jpg微信图片_202001291120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460615" y="3322638"/>
            <a:ext cx="1982470" cy="352552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7" name="图片 16" descr="C:\Users\asus\Desktop\微信图片_20200129112022.jpg微信图片_202001291120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945370" y="3322320"/>
            <a:ext cx="196405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8" name="文本框 17"/>
          <p:cNvSpPr txBox="1"/>
          <p:nvPr/>
        </p:nvSpPr>
        <p:spPr>
          <a:xfrm>
            <a:off x="7105015" y="5674995"/>
            <a:ext cx="2580005" cy="6451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输入上海政法学院并</a:t>
            </a: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点击选择下拉提示</a:t>
            </a: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36550" y="2400300"/>
            <a:ext cx="1056449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如果已在电脑端登录并绑定手机号，则可直接使用手机号登录。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若之前使用学号登陆过，按照之前方式登陆，忽略此步骤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019030" y="4269105"/>
            <a:ext cx="513715" cy="213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 sz="800"/>
          </a:p>
        </p:txBody>
      </p:sp>
      <p:sp>
        <p:nvSpPr>
          <p:cNvPr id="4" name="文本框 3"/>
          <p:cNvSpPr txBox="1"/>
          <p:nvPr/>
        </p:nvSpPr>
        <p:spPr>
          <a:xfrm>
            <a:off x="3286125" y="6392545"/>
            <a:ext cx="575310" cy="22987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square" rtlCol="0">
            <a:spAutoFit/>
          </a:bodyPr>
          <a:p>
            <a:endParaRPr lang="zh-CN" altLang="en-US" sz="90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3060065" y="5982970"/>
            <a:ext cx="268605" cy="3371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575550" y="4359910"/>
            <a:ext cx="508000" cy="2298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endParaRPr lang="zh-CN" altLang="en-US" sz="900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8168640" y="4109085"/>
            <a:ext cx="296545" cy="2400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9820275" y="5674995"/>
            <a:ext cx="2349500" cy="5835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学号</a:t>
            </a:r>
            <a:r>
              <a:rPr lang="en-US" altLang="zh-CN" sz="1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工号学号</a:t>
            </a:r>
            <a:endParaRPr lang="zh-CN" altLang="en-US" sz="1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1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密码：</a:t>
            </a:r>
            <a:r>
              <a:rPr lang="en-US" altLang="zh-CN" sz="1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1213456</a:t>
            </a:r>
            <a:endParaRPr lang="en-US" altLang="zh-CN" sz="1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567" y="623570"/>
            <a:ext cx="11475720" cy="131572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学生登录后进入自己的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学习空间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，可在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我学的课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中找到教师的课程，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点击课程封面，进入班级进行课程内容学习。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2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2345" y="34544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进入课程和班级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t="9519"/>
          <a:stretch>
            <a:fillRect/>
          </a:stretch>
        </p:blipFill>
        <p:spPr>
          <a:xfrm>
            <a:off x="476250" y="4565650"/>
            <a:ext cx="6241415" cy="21247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t="5737"/>
          <a:stretch>
            <a:fillRect/>
          </a:stretch>
        </p:blipFill>
        <p:spPr>
          <a:xfrm>
            <a:off x="6983730" y="2788920"/>
            <a:ext cx="4761865" cy="23787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-1278" t="4936" r="35387" b="-4936"/>
          <a:stretch>
            <a:fillRect/>
          </a:stretch>
        </p:blipFill>
        <p:spPr>
          <a:xfrm>
            <a:off x="324485" y="2005330"/>
            <a:ext cx="6545580" cy="25603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52730" y="241935"/>
            <a:ext cx="11257280" cy="1235075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电脑端的课程和学习通的课程互通，登录学习通可以在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中找到课程及所在班级。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0815" y="1378585"/>
            <a:ext cx="2451735" cy="5269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720" y="1318895"/>
            <a:ext cx="2616835" cy="53289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1008380"/>
            <a:ext cx="10968990" cy="1230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学生进入课程后，可查看教师提供的课程内容、资料，并且完成教师发布的在线学习任务、学习要求、作业、测验等，并可以在线提问、讨论。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059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在线学习方式一：线上学习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6429"/>
          <a:stretch>
            <a:fillRect/>
          </a:stretch>
        </p:blipFill>
        <p:spPr>
          <a:xfrm>
            <a:off x="1537335" y="2462530"/>
            <a:ext cx="8386445" cy="32531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859156"/>
            <a:ext cx="10968990" cy="7796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教师根据教学目的和要求，录制速课（微视频），学生通过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消息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点击速课，观看老师录制的教学视频内容。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798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在线学习方式二：观看速课（微视频）学习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4185" y="1806575"/>
            <a:ext cx="2310765" cy="4897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035" y="1807210"/>
            <a:ext cx="2360930" cy="4896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525" y="1758315"/>
            <a:ext cx="2443480" cy="49453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4" y="859155"/>
            <a:ext cx="11496676" cy="11359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教师根据教学目的和要求 ，可以开启同步课堂，电脑端使用方式：打开教师提供的电脑端网址，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可同步听到教师的授课内容的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PPT+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讲课声音。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在线学习方式三：同步课堂学习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180" y="2266315"/>
            <a:ext cx="5928995" cy="2919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030" y="2214880"/>
            <a:ext cx="5152390" cy="29705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012" y="859155"/>
            <a:ext cx="11034981" cy="8503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手机端使用方式：在学习通首页输入教师提供的同步课堂邀请码，进入同步课堂，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即可同步听到教师的授课内容的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PPT+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讲课声音。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6178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在线学习方式三：同步课堂学习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8185" y="1710690"/>
            <a:ext cx="2360295" cy="48336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830" y="1736090"/>
            <a:ext cx="2368550" cy="4770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310" y="1710690"/>
            <a:ext cx="2439035" cy="48336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472,&quot;width&quot;:307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1362</Words>
  <Application>WPS 演示</Application>
  <PresentationFormat>宽屏</PresentationFormat>
  <Paragraphs>82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黑体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手机上下载并安装学习通APP： 扫描右方二维码或在手机应用市场中搜索“学习通”进行下载。</vt:lpstr>
      <vt:lpstr>学生登录后进入自己的“学习空间”，可在”我学的课“中找到教师的课程，点击课程封面，进入班级进行课程内容学习。</vt:lpstr>
      <vt:lpstr>电脑端的课程和学习通的课程互通，登录学习通可以在”我“中找到课程及所在班级。</vt:lpstr>
      <vt:lpstr>学生进入课程后，可查看教师提供的课程内容、资料，并且完成教师发布的在线学习任务、学习要求、作业、测验等，并可以在线提问、讨论。</vt:lpstr>
      <vt:lpstr>教师根据教学目的和要求，录制速课（微视频），学生通过“消息”点击速课，观看老师录制的教学视频内容。</vt:lpstr>
      <vt:lpstr>教师根据教学目的和要求 ，可以开启同步课堂，电脑端使用方式：打开教师提供的电脑端网址，可同步听到教师的授课内容的PPT+讲课声音。</vt:lpstr>
      <vt:lpstr>手机端使用方式：在学习通首页输入教师提供的同步课堂邀请码，进入同步课堂，即可同步听到教师的授课内容的PPT+讲课声音。</vt:lpstr>
      <vt:lpstr>教师如果开启直播教学，学生可在消息中点击直播，进入直播界面，可以观看直播并进行文字互动，如果教师选择了“允许回看”，可以在直播结束后，回看直播内容。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sunrui</dc:creator>
  <cp:lastModifiedBy>Twilight lonesome</cp:lastModifiedBy>
  <cp:revision>68</cp:revision>
  <dcterms:created xsi:type="dcterms:W3CDTF">2020-01-28T03:15:00Z</dcterms:created>
  <dcterms:modified xsi:type="dcterms:W3CDTF">2020-02-04T07:27:13Z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